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D7588B9-23FF-4EA5-B243-241B5BE805D1}">
  <a:tblStyle styleId="{2D7588B9-23FF-4EA5-B243-241B5BE805D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22c9cc6b8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22c9cc6b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2337e62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42337e6211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2337e621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42337e6211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26c71b9e1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26c71b9e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26c71b9e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426c71b9e1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2b0c6a1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42b0c6a19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2b0c6a19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42b0c6a193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2b0c6a19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42b0c6a193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b="0" i="0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10" name="Google Shape;110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6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Google Shape;124;p16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26" name="Google Shape;126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3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consortium.ri.cmu.edu/ckagree/" TargetMode="External"/><Relationship Id="rId4" Type="http://schemas.openxmlformats.org/officeDocument/2006/relationships/hyperlink" Target="http://archive.ics.uci.edu/ml/datasets/cmu+face+images" TargetMode="External"/><Relationship Id="rId5" Type="http://schemas.openxmlformats.org/officeDocument/2006/relationships/hyperlink" Target="http://vision.ucsd.edu/content/yale-face-databas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gif"/><Relationship Id="rId5" Type="http://schemas.openxmlformats.org/officeDocument/2006/relationships/hyperlink" Target="http://jobsanger.blogspot.com/2013/08/act-scores-show-educational-deficiencies.html" TargetMode="External"/><Relationship Id="rId6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hyperlink" Target="http://markaki-students.blogspot.com/2011_04_01_archive.html" TargetMode="External"/><Relationship Id="rId6" Type="http://schemas.openxmlformats.org/officeDocument/2006/relationships/hyperlink" Target="https://creativecommons.org/licenses/by-nc/3.0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7.jpg"/><Relationship Id="rId5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ctrTitle"/>
          </p:nvPr>
        </p:nvSpPr>
        <p:spPr>
          <a:xfrm>
            <a:off x="1683170" y="1657762"/>
            <a:ext cx="8825658" cy="33038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Gothic"/>
              <a:buNone/>
            </a:pPr>
            <a:r>
              <a:rPr b="1" i="0" lang="en-US" sz="6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 Engagement Monitoring</a:t>
            </a:r>
            <a:br>
              <a:rPr b="1" i="0" lang="en-US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0" i="0" lang="en-US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0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1154955" y="4777380"/>
            <a:ext cx="1001519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80"/>
              <a:buFont typeface="Noto Sans Symbols"/>
              <a:buNone/>
            </a:pPr>
            <a:r>
              <a:rPr b="1" i="0" lang="en-US" sz="185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BRYNN EHNI, RUIMING LIU, RANDALL LUECK, CARLO MENCARELLI, RAYDEN SORIANO</a:t>
            </a:r>
            <a:br>
              <a:rPr b="1" i="0" lang="en-US" sz="185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85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IST-718, SECTION 2, SUMMER 2018</a:t>
            </a:r>
            <a:endParaRPr b="0" i="0" sz="1850" u="none" cap="none" strike="noStrike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7" name="Google Shape;167;p21"/>
          <p:cNvCxnSpPr/>
          <p:nvPr/>
        </p:nvCxnSpPr>
        <p:spPr>
          <a:xfrm>
            <a:off x="1021847" y="2033672"/>
            <a:ext cx="3523839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cxnSp>
      <p:cxnSp>
        <p:nvCxnSpPr>
          <p:cNvPr id="168" name="Google Shape;168;p21"/>
          <p:cNvCxnSpPr/>
          <p:nvPr/>
        </p:nvCxnSpPr>
        <p:spPr>
          <a:xfrm>
            <a:off x="7652796" y="2038116"/>
            <a:ext cx="3420777" cy="3152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cxnSp>
      <p:sp>
        <p:nvSpPr>
          <p:cNvPr id="169" name="Google Shape;169;p21"/>
          <p:cNvSpPr txBox="1"/>
          <p:nvPr/>
        </p:nvSpPr>
        <p:spPr>
          <a:xfrm>
            <a:off x="3974460" y="1849006"/>
            <a:ext cx="4243079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David Guetta Industries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2404700" y="3614498"/>
            <a:ext cx="11643300" cy="378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DEMO</a:t>
            </a:r>
            <a:endParaRPr sz="9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Student Engagement</a:t>
            </a: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 sz="2400"/>
              <a:t>INTERPRET</a:t>
            </a:r>
            <a:endParaRPr sz="2400"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50" y="1290925"/>
            <a:ext cx="3628075" cy="2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212" y="1296800"/>
            <a:ext cx="3628074" cy="232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1050" y="1290924"/>
            <a:ext cx="3744122" cy="23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350" y="3743875"/>
            <a:ext cx="3628074" cy="243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7825" y="3779325"/>
            <a:ext cx="3744125" cy="24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7100" y="3743875"/>
            <a:ext cx="3628074" cy="2421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Student </a:t>
            </a: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 - </a:t>
            </a:r>
            <a:r>
              <a:rPr lang="en-US" sz="2400"/>
              <a:t>INTERPRET</a:t>
            </a:r>
            <a:endParaRPr sz="2400"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50" y="1315998"/>
            <a:ext cx="3628074" cy="228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836" y="1290925"/>
            <a:ext cx="3420850" cy="2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100" y="1290925"/>
            <a:ext cx="3628075" cy="229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350" y="3753500"/>
            <a:ext cx="3628074" cy="240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7225" y="3736988"/>
            <a:ext cx="3628074" cy="24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7700" y="3742675"/>
            <a:ext cx="3791761" cy="24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Student Engagement</a:t>
            </a: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 sz="2400"/>
              <a:t>INTERPRET</a:t>
            </a:r>
            <a:endParaRPr sz="2400"/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5" y="1279600"/>
            <a:ext cx="3521100" cy="23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88" y="1279600"/>
            <a:ext cx="3585538" cy="2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0813" y="1336913"/>
            <a:ext cx="3585525" cy="232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575" y="3867150"/>
            <a:ext cx="3521109" cy="24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6664" y="3867150"/>
            <a:ext cx="3699395" cy="24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0825" y="3890913"/>
            <a:ext cx="3585526" cy="238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Benefit Analysis</a:t>
            </a:r>
            <a:endParaRPr/>
          </a:p>
        </p:txBody>
      </p:sp>
      <p:graphicFrame>
        <p:nvGraphicFramePr>
          <p:cNvPr id="306" name="Google Shape;306;p34"/>
          <p:cNvGraphicFramePr/>
          <p:nvPr/>
        </p:nvGraphicFramePr>
        <p:xfrm>
          <a:off x="730275" y="145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{2D7588B9-23FF-4EA5-B243-241B5BE805D1}</a:tableStyleId>
              </a:tblPr>
              <a:tblGrid>
                <a:gridCol w="1521625"/>
                <a:gridCol w="3106600"/>
                <a:gridCol w="3321625"/>
                <a:gridCol w="2880825"/>
              </a:tblGrid>
              <a:tr h="611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7F7F7"/>
                          </a:solidFill>
                        </a:rPr>
                        <a:t>Company</a:t>
                      </a:r>
                      <a:endParaRPr b="1"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7F7F7"/>
                          </a:solidFill>
                        </a:rPr>
                        <a:t>Amazon</a:t>
                      </a:r>
                      <a:endParaRPr b="1"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7F7F7"/>
                          </a:solidFill>
                        </a:rPr>
                        <a:t>Microsoft </a:t>
                      </a:r>
                      <a:endParaRPr b="1"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7F7F7"/>
                          </a:solidFill>
                        </a:rPr>
                        <a:t>David Guetta Industries </a:t>
                      </a:r>
                      <a:endParaRPr b="1"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7F7F7"/>
                          </a:solidFill>
                        </a:rPr>
                        <a:t>Solution</a:t>
                      </a:r>
                      <a:endParaRPr b="1"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Rekognition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Azure Face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Titanium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776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7F7F7"/>
                          </a:solidFill>
                        </a:rPr>
                        <a:t>Price</a:t>
                      </a:r>
                      <a:endParaRPr b="1"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Free trial on first year to analyze                               1,000 minutes of video (real time and archived) per month.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Prices vary by location. Likely between $.1 to $.15 per min of video (real time and archived) analyze.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Storage is per 1000 faces metadata $.01 monthly.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(Image has different prices)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Free - Up to 20 transactions per minute 30,000 transactions free per month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Standard - Up to 10 transactions per second, $1 per 1,000 transactions, price decrease $.2 every 50,000,000 transactions till $.4.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Storage $0.25 per 1,000 faces per month.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(1 transaction is 1,000 images)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Free - the users need to setup own storage.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5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7F7F7"/>
                          </a:solidFill>
                        </a:rPr>
                        <a:t>Key API</a:t>
                      </a:r>
                      <a:endParaRPr b="1"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 Labels (signs, flowers, tables etc).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Text Detections (text in images).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 Faces recognition and analysis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 Similar face search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 Face and emotion recognition against private repository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Face and emotion recognition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rgbClr val="F7F7F7"/>
                          </a:solidFill>
                        </a:rPr>
                        <a:t>Student class engagement analysis (currently online class only)</a:t>
                      </a:r>
                      <a:endParaRPr>
                        <a:solidFill>
                          <a:srgbClr val="F7F7F7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645200" y="462272"/>
            <a:ext cx="9404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Going Forward</a:t>
            </a:r>
            <a:endParaRPr/>
          </a:p>
        </p:txBody>
      </p:sp>
      <p:sp>
        <p:nvSpPr>
          <p:cNvPr id="312" name="Google Shape;312;p35"/>
          <p:cNvSpPr txBox="1"/>
          <p:nvPr>
            <p:ph idx="1" type="body"/>
          </p:nvPr>
        </p:nvSpPr>
        <p:spPr>
          <a:xfrm>
            <a:off x="1142362" y="1459893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US"/>
              <a:t>Gui / Integration with Adobe Connect or Zoom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US"/>
              <a:t>Iris Detection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US"/>
              <a:t>Voice Detection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Possible inflection detection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US"/>
              <a:t>Recognize Paused Photo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US"/>
              <a:t>Emojis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646100" y="452721"/>
            <a:ext cx="94047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Sources</a:t>
            </a:r>
            <a:br>
              <a:rPr b="1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1104200" y="1383352"/>
            <a:ext cx="8946600" cy="4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Recordings of IST-718 Section 2 class as the testing and training dataset.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Cohn-Kanade Emotion Database (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http://www.consortium.ri.cmu.edu/ckagree/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CMU Face Images Dataset available through University of California Irving (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http://archive.ics.uci.edu/ml/datasets/cmu+face+images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  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Fredericks, Jennifer A. et al. “School Engagement: Potential of the Concept, State of the Evidence.” </a:t>
            </a:r>
            <a:r>
              <a:rPr b="0" i="0" lang="en-US" sz="20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of Educational Research,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Vol. 74, No. 1 (Spring, 2004), pp. 59-109.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US"/>
              <a:t>Yale Facial Recognition Database (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http://vision.ucsd.edu/content/yale-face-database</a:t>
            </a:r>
            <a:r>
              <a:rPr lang="en-US"/>
              <a:t>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US"/>
              <a:t>Paul Vangent, Emotion Recognition with Python (http://www.paulvangent.com/2016/04/01/emotion-recognition-with-python-opencv-and-a-face-dataset/)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648930" y="629266"/>
            <a:ext cx="9252154" cy="1223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Are Oui?</a:t>
            </a:r>
            <a:endParaRPr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1103311" y="2052214"/>
            <a:ext cx="4338409" cy="4196185"/>
          </a:xfrm>
          <a:prstGeom prst="rect">
            <a:avLst/>
          </a:prstGeom>
          <a:noFill/>
          <a:ln>
            <a:noFill/>
          </a:ln>
          <a:effectLst>
            <a:outerShdw blurRad="57785" algn="ctr" dir="3180000" dist="3302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Five students dedicated to empowering online learners through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 technology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Focus on marketing, admissions, student success, and outcomes support. </a:t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7728" y="2052213"/>
            <a:ext cx="4780002" cy="4196185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2745"/>
              </a:srgbClr>
            </a:outerShdw>
          </a:effectLst>
        </p:spPr>
      </p:pic>
      <p:sp>
        <p:nvSpPr>
          <p:cNvPr id="177" name="Google Shape;177;p22"/>
          <p:cNvSpPr txBox="1"/>
          <p:nvPr/>
        </p:nvSpPr>
        <p:spPr>
          <a:xfrm>
            <a:off x="8334828" y="6048343"/>
            <a:ext cx="2872902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This Photo</a:t>
            </a:r>
            <a:r>
              <a:rPr b="0" i="0" lang="en-US" sz="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Unknown Author is licensed under </a:t>
            </a:r>
            <a:r>
              <a:rPr b="0" i="0" lang="en-US" sz="7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CC BY-NC-ND</a:t>
            </a:r>
            <a:endParaRPr b="0" i="0" sz="7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Focus</a:t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1103312" y="2052919"/>
            <a:ext cx="8946541" cy="2334886"/>
          </a:xfrm>
          <a:prstGeom prst="rect">
            <a:avLst/>
          </a:prstGeom>
          <a:noFill/>
          <a:ln>
            <a:noFill/>
          </a:ln>
          <a:effectLst>
            <a:outerShdw blurRad="57785" algn="ctr" dir="3180000" dist="3302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project aims to use facial recognition to identify the attendees in the recordings of the IST-718 Section 2 class, and to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determine a student’s engagement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emotion recognition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The final product will be a comparative report using our in-house face and emotion recognition against a product out for purchase (i.e. Azure), and provide a cost-benefit analysis.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 rot="-696798">
            <a:off x="6728084" y="2752933"/>
            <a:ext cx="633366" cy="4065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120000" y="59999"/>
                </a:lnTo>
              </a:path>
            </a:pathLst>
          </a:custGeom>
          <a:noFill/>
          <a:ln cap="rnd" cmpd="sng" w="19050">
            <a:solidFill>
              <a:srgbClr val="8B0D0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4"/>
          <p:cNvSpPr/>
          <p:nvPr/>
        </p:nvSpPr>
        <p:spPr>
          <a:xfrm flipH="1" rot="-9082008">
            <a:off x="6689513" y="3611615"/>
            <a:ext cx="784432" cy="4041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120000" y="59999"/>
                </a:lnTo>
              </a:path>
            </a:pathLst>
          </a:custGeom>
          <a:noFill/>
          <a:ln cap="rnd" cmpd="sng" w="19050">
            <a:solidFill>
              <a:srgbClr val="8B0D0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Previous Studies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1103300" y="1190696"/>
            <a:ext cx="8946600" cy="1400400"/>
          </a:xfrm>
          <a:prstGeom prst="rect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a report by Fredericks et al. entitled “School Engagement: Potential of the Concept, State of the Evidence,” current classroom monitors focus on three key aspects to ensure student engagement in the classroom.</a:t>
            </a:r>
            <a:endParaRPr/>
          </a:p>
          <a:p>
            <a: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2" name="Google Shape;192;p24"/>
          <p:cNvGrpSpPr/>
          <p:nvPr/>
        </p:nvGrpSpPr>
        <p:grpSpPr>
          <a:xfrm>
            <a:off x="3267304" y="2591102"/>
            <a:ext cx="3640220" cy="3831294"/>
            <a:chOff x="1550118" y="212478"/>
            <a:chExt cx="3640220" cy="3831294"/>
          </a:xfrm>
        </p:grpSpPr>
        <p:sp>
          <p:nvSpPr>
            <p:cNvPr id="193" name="Google Shape;193;p24"/>
            <p:cNvSpPr/>
            <p:nvPr/>
          </p:nvSpPr>
          <p:spPr>
            <a:xfrm rot="2562062">
              <a:off x="3303002" y="2926004"/>
              <a:ext cx="698052" cy="40544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rnd" cmpd="sng" w="19050">
              <a:solidFill>
                <a:srgbClr val="8B0D0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4" name="Google Shape;194;p24"/>
            <p:cNvSpPr/>
            <p:nvPr/>
          </p:nvSpPr>
          <p:spPr>
            <a:xfrm rot="549358">
              <a:off x="3393464" y="2049940"/>
              <a:ext cx="857830" cy="52920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rnd" cmpd="sng" w="19050">
              <a:solidFill>
                <a:srgbClr val="8B0D0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5" name="Google Shape;195;p24"/>
            <p:cNvSpPr/>
            <p:nvPr/>
          </p:nvSpPr>
          <p:spPr>
            <a:xfrm rot="-2544144">
              <a:off x="3300632" y="1148835"/>
              <a:ext cx="725829" cy="40561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rnd" cmpd="sng" w="19050">
              <a:solidFill>
                <a:srgbClr val="8B0D0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6" name="Google Shape;196;p24"/>
            <p:cNvSpPr/>
            <p:nvPr/>
          </p:nvSpPr>
          <p:spPr>
            <a:xfrm>
              <a:off x="1550118" y="1050172"/>
              <a:ext cx="1977100" cy="2016029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3844825" y="2992272"/>
              <a:ext cx="1068000" cy="1051500"/>
            </a:xfrm>
            <a:prstGeom prst="ellipse">
              <a:avLst/>
            </a:prstGeom>
            <a:solidFill>
              <a:srgbClr val="B01210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 txBox="1"/>
            <p:nvPr/>
          </p:nvSpPr>
          <p:spPr>
            <a:xfrm>
              <a:off x="4001252" y="3197483"/>
              <a:ext cx="755100" cy="7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75" lIns="5075" spcFirstLastPara="1" rIns="5075" wrap="square" tIns="5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Student self-report questionnaires</a:t>
              </a:r>
              <a:endPara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4122338" y="1760927"/>
              <a:ext cx="1068000" cy="1051500"/>
            </a:xfrm>
            <a:prstGeom prst="ellipse">
              <a:avLst/>
            </a:prstGeom>
            <a:solidFill>
              <a:srgbClr val="B01210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4299488" y="1938076"/>
              <a:ext cx="769200" cy="7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75" lIns="5075" spcFirstLastPara="1" rIns="5075" wrap="square" tIns="5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Teacher reports on students</a:t>
              </a:r>
              <a:endPara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3945204" y="212478"/>
              <a:ext cx="1209600" cy="1209600"/>
            </a:xfrm>
            <a:prstGeom prst="ellipse">
              <a:avLst/>
            </a:prstGeom>
            <a:solidFill>
              <a:srgbClr val="B01210"/>
            </a:solidFill>
            <a:ln cap="rnd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4122348" y="389621"/>
              <a:ext cx="855300" cy="8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75" lIns="5075" spcFirstLastPara="1" rIns="5075" wrap="square" tIns="5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entury Gothic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Observational measures </a:t>
              </a:r>
              <a:endPara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3" name="Google Shape;203;p24"/>
          <p:cNvSpPr/>
          <p:nvPr/>
        </p:nvSpPr>
        <p:spPr>
          <a:xfrm>
            <a:off x="7366948" y="2400974"/>
            <a:ext cx="769200" cy="744600"/>
          </a:xfrm>
          <a:prstGeom prst="ellipse">
            <a:avLst/>
          </a:prstGeom>
          <a:solidFill>
            <a:srgbClr val="B01210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7366948" y="3422974"/>
            <a:ext cx="769200" cy="810300"/>
          </a:xfrm>
          <a:prstGeom prst="ellipse">
            <a:avLst/>
          </a:prstGeom>
          <a:solidFill>
            <a:srgbClr val="B01210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7366949" y="2456772"/>
            <a:ext cx="769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" lIns="5075" spcFirstLastPara="1" rIns="5075" wrap="square" tIns="5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</a:pPr>
            <a:r>
              <a:rPr lang="en-US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Bored 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</a:pPr>
            <a:r>
              <a:rPr lang="en-US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Worried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</a:pPr>
            <a:r>
              <a:rPr lang="en-US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Sad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</a:pPr>
            <a:r>
              <a:rPr lang="en-US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</a:pPr>
            <a:r>
              <a:rPr lang="en-US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Angry</a:t>
            </a:r>
            <a:endParaRPr b="0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7485446" y="3511623"/>
            <a:ext cx="532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" lIns="5075" spcFirstLastPara="1" rIns="5075" wrap="square" tIns="5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</a:pPr>
            <a:r>
              <a:rPr lang="en-US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nterested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</a:pPr>
            <a:r>
              <a:rPr lang="en-US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Relaxed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</a:pPr>
            <a:r>
              <a:rPr lang="en-US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Happy</a:t>
            </a:r>
            <a:endParaRPr b="0" i="0" sz="800" u="none" cap="none" strike="noStrike">
              <a:solidFill>
                <a:srgbClr val="F3F3F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5"/>
          <p:cNvSpPr txBox="1"/>
          <p:nvPr>
            <p:ph type="title"/>
          </p:nvPr>
        </p:nvSpPr>
        <p:spPr>
          <a:xfrm>
            <a:off x="648931" y="629266"/>
            <a:ext cx="4166510" cy="1622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780"/>
              <a:buFont typeface="Century Gothic"/>
              <a:buNone/>
            </a:pPr>
            <a:r>
              <a:rPr b="0" i="0" lang="en-US" sz="378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 Retention Variables</a:t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648931" y="3499718"/>
            <a:ext cx="4166509" cy="2724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Attendance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</a:t>
            </a:r>
            <a:endParaRPr/>
          </a:p>
          <a:p>
            <a: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499402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25"/>
          <p:cNvSpPr/>
          <p:nvPr/>
        </p:nvSpPr>
        <p:spPr>
          <a:xfrm rot="-5400000">
            <a:off x="2450577" y="2756642"/>
            <a:ext cx="6858000" cy="1344715"/>
          </a:xfrm>
          <a:custGeom>
            <a:rect b="b" l="l" r="r" t="t"/>
            <a:pathLst>
              <a:path extrusionOk="0" h="8000" w="10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pic>
        <p:nvPicPr>
          <p:cNvPr descr="A drawing of a cartoon character&#10;&#10;Description generated with high confidence" id="217" name="Google Shape;21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3992" y="704054"/>
            <a:ext cx="5449889" cy="544988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8834485" y="5953888"/>
            <a:ext cx="2709396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This Photo</a:t>
            </a:r>
            <a:r>
              <a:rPr b="0" i="0" lang="en-US" sz="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Unknown Author is licensed under </a:t>
            </a:r>
            <a:r>
              <a:rPr b="0" i="0" lang="en-US" sz="7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CC BY-NC</a:t>
            </a:r>
            <a:endParaRPr b="0" i="0" sz="7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645500" y="239422"/>
            <a:ext cx="94047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Data Collection - </a:t>
            </a:r>
            <a:r>
              <a:rPr lang="en-US" sz="2400"/>
              <a:t>OBTAIN</a:t>
            </a:r>
            <a:endParaRPr sz="2400"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738350" y="1009225"/>
            <a:ext cx="9610800" cy="2588100"/>
          </a:xfrm>
          <a:prstGeom prst="rect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131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▶"/>
            </a:pPr>
            <a:r>
              <a:rPr lang="en-US" sz="2000"/>
              <a:t>Class Recordings</a:t>
            </a:r>
            <a:endParaRPr sz="2000"/>
          </a:p>
          <a:p>
            <a:pPr indent="-274319" lvl="2" marL="1143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2000"/>
              <a:buChar char="▶"/>
            </a:pPr>
            <a:r>
              <a:rPr lang="en-US" sz="2000"/>
              <a:t>Photo capture every 5 seconds</a:t>
            </a:r>
            <a:endParaRPr sz="2000"/>
          </a:p>
          <a:p>
            <a:pPr indent="-32131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▶"/>
            </a:pPr>
            <a:r>
              <a:rPr lang="en-US" sz="2000"/>
              <a:t>Cohn-Kanade Emotion Database</a:t>
            </a:r>
            <a:endParaRPr sz="2000"/>
          </a:p>
          <a:p>
            <a:pPr indent="-32131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▶"/>
            </a:pPr>
            <a:r>
              <a:rPr lang="en-US" sz="2000"/>
              <a:t>CMU Face Images Dataset available through University of California Irving</a:t>
            </a:r>
            <a:endParaRPr sz="2000"/>
          </a:p>
          <a:p>
            <a:pPr indent="-32131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2000"/>
              <a:buChar char="▶"/>
            </a:pPr>
            <a:r>
              <a:rPr lang="en-US" sz="2000"/>
              <a:t>Yale Facial Recognition Database 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645500" y="239422"/>
            <a:ext cx="94047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Munging and Cleaning - </a:t>
            </a:r>
            <a:r>
              <a:rPr lang="en-US" sz="2400"/>
              <a:t>SCRUB</a:t>
            </a:r>
            <a:endParaRPr sz="2400"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744125" y="1009225"/>
            <a:ext cx="9352800" cy="1895700"/>
          </a:xfrm>
          <a:prstGeom prst="rect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800"/>
              <a:buFont typeface="Noto Sans Symbols"/>
              <a:buChar char="▶"/>
            </a:pPr>
            <a:r>
              <a:rPr lang="en-US" sz="1800">
                <a:solidFill>
                  <a:schemeClr val="lt2"/>
                </a:solidFill>
              </a:rPr>
              <a:t>Cropped photos to just the face</a:t>
            </a:r>
            <a:endParaRPr sz="1800">
              <a:solidFill>
                <a:schemeClr val="lt2"/>
              </a:solidFill>
            </a:endParaRPr>
          </a:p>
          <a:p>
            <a:pPr indent="-3556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▶"/>
            </a:pPr>
            <a:r>
              <a:rPr lang="en-US" sz="1800">
                <a:solidFill>
                  <a:schemeClr val="lt2"/>
                </a:solidFill>
              </a:rPr>
              <a:t>Made each photo grayscale</a:t>
            </a:r>
            <a:endParaRPr sz="1800">
              <a:solidFill>
                <a:schemeClr val="lt2"/>
              </a:solidFill>
            </a:endParaRPr>
          </a:p>
          <a:p>
            <a:pPr indent="-3556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▶"/>
            </a:pPr>
            <a:r>
              <a:rPr lang="en-US" sz="1800">
                <a:solidFill>
                  <a:schemeClr val="lt2"/>
                </a:solidFill>
              </a:rPr>
              <a:t>Minimum size of 30x30 for each photo to be detected</a:t>
            </a:r>
            <a:endParaRPr sz="1800">
              <a:solidFill>
                <a:schemeClr val="lt2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25" y="3057325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650" y="3057325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1800" y="3057325"/>
            <a:ext cx="3333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645500" y="239422"/>
            <a:ext cx="94047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Gaining Insight - </a:t>
            </a:r>
            <a:r>
              <a:rPr lang="en-US" sz="2400"/>
              <a:t>EXPLORE</a:t>
            </a:r>
            <a:endParaRPr sz="2400"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738350" y="1009225"/>
            <a:ext cx="9219000" cy="1932000"/>
          </a:xfrm>
          <a:prstGeom prst="rect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34290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2000"/>
              <a:buChar char="▶"/>
            </a:pPr>
            <a:r>
              <a:rPr lang="en-US">
                <a:solidFill>
                  <a:schemeClr val="lt2"/>
                </a:solidFill>
              </a:rPr>
              <a:t>Emotion Recognition only had about 60% accuracy</a:t>
            </a:r>
            <a:endParaRPr>
              <a:solidFill>
                <a:schemeClr val="lt2"/>
              </a:solidFill>
            </a:endParaRPr>
          </a:p>
          <a:p>
            <a:pPr indent="-321310" lvl="1" marL="74295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▶"/>
            </a:pPr>
            <a:r>
              <a:rPr lang="en-US" sz="2000">
                <a:solidFill>
                  <a:schemeClr val="lt2"/>
                </a:solidFill>
              </a:rPr>
              <a:t>Needed to add a new photo dataset</a:t>
            </a:r>
            <a:endParaRPr sz="2000">
              <a:solidFill>
                <a:schemeClr val="lt2"/>
              </a:solidFill>
            </a:endParaRPr>
          </a:p>
          <a:p>
            <a:pPr indent="-321310" lvl="1" marL="74295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▶"/>
            </a:pPr>
            <a:r>
              <a:rPr lang="en-US" sz="2000">
                <a:solidFill>
                  <a:schemeClr val="lt2"/>
                </a:solidFill>
              </a:rPr>
              <a:t>Photo data set was too small</a:t>
            </a:r>
            <a:endParaRPr sz="2000">
              <a:solidFill>
                <a:schemeClr val="lt2"/>
              </a:solidFill>
            </a:endParaRPr>
          </a:p>
          <a:p>
            <a:pPr indent="-368300" lvl="0" marL="3429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▶"/>
            </a:pPr>
            <a:r>
              <a:rPr lang="en-US">
                <a:solidFill>
                  <a:schemeClr val="lt2"/>
                </a:solidFill>
              </a:rPr>
              <a:t>Decided to add pupil recognition for added engagement metrics</a:t>
            </a:r>
            <a:endParaRPr>
              <a:solidFill>
                <a:schemeClr val="lt2"/>
              </a:solidFill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645500" y="239422"/>
            <a:ext cx="94047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Emotion Recognition - </a:t>
            </a:r>
            <a:r>
              <a:rPr b="0" i="0" lang="en-US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sz="2400"/>
          </a:p>
        </p:txBody>
      </p:sp>
      <p:pic>
        <p:nvPicPr>
          <p:cNvPr descr="A screenshot of a social media photo of a person&#10;&#10;Description generated with very high confidence" id="246" name="Google Shape;246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2075" y="4247994"/>
            <a:ext cx="4558200" cy="24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1103600" y="913700"/>
            <a:ext cx="8946600" cy="1085400"/>
          </a:xfrm>
          <a:prstGeom prst="rect">
            <a:avLst/>
          </a:prstGeom>
          <a:noFill/>
          <a:ln>
            <a:noFill/>
          </a:ln>
          <a:effectLst>
            <a:outerShdw blurRad="44450" algn="ctr" dir="5400000" dist="27940">
              <a:srgbClr val="000000">
                <a:alpha val="3176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800"/>
              <a:buChar char="▶"/>
            </a:pPr>
            <a:r>
              <a:rPr lang="en-US" sz="1800">
                <a:solidFill>
                  <a:schemeClr val="lt2"/>
                </a:solidFill>
              </a:rPr>
              <a:t>Built on </a:t>
            </a:r>
            <a:r>
              <a:rPr lang="en-US" sz="1800">
                <a:solidFill>
                  <a:schemeClr val="lt2"/>
                </a:solidFill>
              </a:rPr>
              <a:t>OpenCV</a:t>
            </a:r>
            <a:r>
              <a:rPr lang="en-US" sz="1800">
                <a:solidFill>
                  <a:schemeClr val="lt2"/>
                </a:solidFill>
              </a:rPr>
              <a:t> and face_recognition libraries</a:t>
            </a:r>
            <a:endParaRPr sz="1800">
              <a:solidFill>
                <a:schemeClr val="dk1"/>
              </a:solidFill>
            </a:endParaRPr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800"/>
              <a:buChar char="▶"/>
            </a:pPr>
            <a:r>
              <a:rPr lang="en-US" sz="1800">
                <a:solidFill>
                  <a:schemeClr val="lt2"/>
                </a:solidFill>
              </a:rPr>
              <a:t>Emotion recognition views neutral or positive facial expression as engaged.  Negative facial expression or failure to detect a face returns not engaged.</a:t>
            </a:r>
            <a:endParaRPr sz="18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775" y="2645350"/>
            <a:ext cx="3359200" cy="5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/>
          <p:nvPr/>
        </p:nvSpPr>
        <p:spPr>
          <a:xfrm rot="5395304">
            <a:off x="4416465" y="2284900"/>
            <a:ext cx="658801" cy="1188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275" y="2192787"/>
            <a:ext cx="1470700" cy="14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26" y="2143274"/>
            <a:ext cx="4041799" cy="216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275" y="4690825"/>
            <a:ext cx="1470700" cy="14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/>
          <p:nvPr/>
        </p:nvSpPr>
        <p:spPr>
          <a:xfrm rot="-5400000">
            <a:off x="9135100" y="4682175"/>
            <a:ext cx="576000" cy="1006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 txBox="1"/>
          <p:nvPr/>
        </p:nvSpPr>
        <p:spPr>
          <a:xfrm>
            <a:off x="4164275" y="2707250"/>
            <a:ext cx="1014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Find Faces</a:t>
            </a:r>
            <a:endParaRPr sz="1200"/>
          </a:p>
        </p:txBody>
      </p:sp>
      <p:sp>
        <p:nvSpPr>
          <p:cNvPr id="255" name="Google Shape;255;p29"/>
          <p:cNvSpPr/>
          <p:nvPr/>
        </p:nvSpPr>
        <p:spPr>
          <a:xfrm rot="5394830">
            <a:off x="9075383" y="2348325"/>
            <a:ext cx="598501" cy="1040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 txBox="1"/>
          <p:nvPr/>
        </p:nvSpPr>
        <p:spPr>
          <a:xfrm>
            <a:off x="8860275" y="2726575"/>
            <a:ext cx="872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ID </a:t>
            </a:r>
            <a:r>
              <a:rPr lang="en-US" sz="1200"/>
              <a:t>Faces</a:t>
            </a:r>
            <a:endParaRPr sz="1200"/>
          </a:p>
        </p:txBody>
      </p:sp>
      <p:sp>
        <p:nvSpPr>
          <p:cNvPr id="257" name="Google Shape;257;p29"/>
          <p:cNvSpPr/>
          <p:nvPr/>
        </p:nvSpPr>
        <p:spPr>
          <a:xfrm rot="10794830">
            <a:off x="10485374" y="3629250"/>
            <a:ext cx="598501" cy="1040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 rot="5400000">
            <a:off x="10275575" y="3856551"/>
            <a:ext cx="954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ID Emotion</a:t>
            </a:r>
            <a:endParaRPr sz="1200"/>
          </a:p>
        </p:txBody>
      </p:sp>
      <p:sp>
        <p:nvSpPr>
          <p:cNvPr id="259" name="Google Shape;259;p29"/>
          <p:cNvSpPr txBox="1"/>
          <p:nvPr/>
        </p:nvSpPr>
        <p:spPr>
          <a:xfrm>
            <a:off x="8919700" y="5011725"/>
            <a:ext cx="1334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Add Emotion</a:t>
            </a:r>
            <a:endParaRPr sz="1200"/>
          </a:p>
        </p:txBody>
      </p:sp>
      <p:sp>
        <p:nvSpPr>
          <p:cNvPr id="260" name="Google Shape;260;p29"/>
          <p:cNvSpPr/>
          <p:nvPr/>
        </p:nvSpPr>
        <p:spPr>
          <a:xfrm rot="-5400000">
            <a:off x="3399975" y="4831100"/>
            <a:ext cx="576000" cy="1046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3164775" y="5180450"/>
            <a:ext cx="1334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Record Data</a:t>
            </a:r>
            <a:endParaRPr sz="1200"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25" y="4809125"/>
            <a:ext cx="3071251" cy="12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